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61" r:id="rId5"/>
    <p:sldId id="263" r:id="rId6"/>
    <p:sldId id="264" r:id="rId7"/>
    <p:sldId id="262" r:id="rId8"/>
    <p:sldId id="267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37915"/>
    <a:srgbClr val="DF6B0B"/>
    <a:srgbClr val="D19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0367617599202"/>
          <c:y val="0.22739971991133617"/>
          <c:w val="0.82930965405025303"/>
          <c:h val="0.77134897007132064"/>
        </c:manualLayout>
      </c:layout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8.4979599512677736E-2"/>
                  <c:y val="-4.9043339547220906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latin typeface="Century Gothic" pitchFamily="34" charset="0"/>
                      </a:rPr>
                      <a:t>Да, оправдались; </a:t>
                    </a:r>
                    <a:r>
                      <a:rPr lang="ru-RU" sz="900" b="1" dirty="0">
                        <a:latin typeface="Century Gothic" pitchFamily="34" charset="0"/>
                      </a:rPr>
                      <a:t>11,8% 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76247945642309E-2"/>
                  <c:y val="-4.4075939270842031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latin typeface="Century Gothic" pitchFamily="34" charset="0"/>
                      </a:rPr>
                      <a:t>Скорее оправдались; </a:t>
                    </a:r>
                    <a:r>
                      <a:rPr lang="ru-RU" sz="900" b="1" dirty="0">
                        <a:latin typeface="Century Gothic" pitchFamily="34" charset="0"/>
                      </a:rPr>
                      <a:t>52,9% 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008233783861129E-2"/>
                  <c:y val="-4.1746566131530376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latin typeface="Century Gothic" pitchFamily="34" charset="0"/>
                      </a:rPr>
                      <a:t>Скорее не оправдались; </a:t>
                    </a:r>
                    <a:r>
                      <a:rPr lang="ru-RU" sz="900" b="1" dirty="0">
                        <a:latin typeface="Century Gothic" pitchFamily="34" charset="0"/>
                      </a:rPr>
                      <a:t>17,6% 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4843950580943739E-2"/>
                  <c:y val="-0.11906847333129295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latin typeface="Century Gothic" pitchFamily="34" charset="0"/>
                      </a:rPr>
                      <a:t>Нет, не оправдались; </a:t>
                    </a:r>
                    <a:r>
                      <a:rPr lang="ru-RU" sz="900" b="1" dirty="0">
                        <a:latin typeface="Century Gothic" pitchFamily="34" charset="0"/>
                      </a:rPr>
                      <a:t>11,8% 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25707066990458E-2"/>
                  <c:y val="-3.7654303812730119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latin typeface="Century Gothic" pitchFamily="34" charset="0"/>
                      </a:rPr>
                      <a:t>Затрудняюсь ответить; </a:t>
                    </a:r>
                  </a:p>
                  <a:p>
                    <a:r>
                      <a:rPr lang="ru-RU" sz="900" b="1" dirty="0">
                        <a:latin typeface="Century Gothic" pitchFamily="34" charset="0"/>
                      </a:rPr>
                      <a:t>5,9% 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ОбработкаУЧ!$A$392:$A$396</c:f>
              <c:strCache>
                <c:ptCount val="5"/>
                <c:pt idx="0">
                  <c:v>Да, оправдались</c:v>
                </c:pt>
                <c:pt idx="1">
                  <c:v>Скорее оправдались</c:v>
                </c:pt>
                <c:pt idx="2">
                  <c:v>Скорее не оправдались</c:v>
                </c:pt>
                <c:pt idx="3">
                  <c:v>Нет, не оправдались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ОбработкаУЧ!$C$392:$C$396</c:f>
              <c:numCache>
                <c:formatCode>0.0%</c:formatCode>
                <c:ptCount val="5"/>
                <c:pt idx="0">
                  <c:v>0.11764705882352941</c:v>
                </c:pt>
                <c:pt idx="1">
                  <c:v>0.52941176470588236</c:v>
                </c:pt>
                <c:pt idx="2">
                  <c:v>0.17647058823529413</c:v>
                </c:pt>
                <c:pt idx="3">
                  <c:v>0.11764705882352941</c:v>
                </c:pt>
                <c:pt idx="4">
                  <c:v>5.8823529411764705E-2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537474482356374"/>
          <c:y val="0.10802842327635874"/>
          <c:w val="0.82326579547926881"/>
          <c:h val="0.73191063312207927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2.7563469247718325E-2"/>
                  <c:y val="9.168400094634413E-2"/>
                </c:manualLayout>
              </c:layout>
              <c:tx>
                <c:rich>
                  <a:bodyPr/>
                  <a:lstStyle/>
                  <a:p>
                    <a:r>
                      <a:rPr lang="ru-RU" sz="1050">
                        <a:latin typeface="Century Gothic" pitchFamily="34" charset="0"/>
                      </a:rPr>
                      <a:t>Очень высокий; </a:t>
                    </a:r>
                    <a:r>
                      <a:rPr lang="ru-RU" sz="1050" b="1">
                        <a:latin typeface="Century Gothic" pitchFamily="34" charset="0"/>
                      </a:rPr>
                      <a:t>38,5%</a:t>
                    </a:r>
                    <a:endParaRPr lang="ru-RU" b="1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120503466869218"/>
                  <c:y val="-5.853199902907559E-2"/>
                </c:manualLayout>
              </c:layout>
              <c:tx>
                <c:rich>
                  <a:bodyPr/>
                  <a:lstStyle/>
                  <a:p>
                    <a:r>
                      <a:rPr lang="ru-RU" sz="1050">
                        <a:latin typeface="Century Gothic" pitchFamily="34" charset="0"/>
                      </a:rPr>
                      <a:t>Высокий; </a:t>
                    </a:r>
                  </a:p>
                  <a:p>
                    <a:r>
                      <a:rPr lang="ru-RU" sz="1050" b="1">
                        <a:latin typeface="Century Gothic" pitchFamily="34" charset="0"/>
                      </a:rPr>
                      <a:t>42,3%</a:t>
                    </a:r>
                    <a:endParaRPr lang="ru-RU" b="1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041751147408125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050">
                        <a:latin typeface="Century Gothic" pitchFamily="34" charset="0"/>
                      </a:rPr>
                      <a:t>Средний; </a:t>
                    </a:r>
                  </a:p>
                  <a:p>
                    <a:r>
                      <a:rPr lang="ru-RU" sz="1050" b="1">
                        <a:latin typeface="Century Gothic" pitchFamily="34" charset="0"/>
                      </a:rPr>
                      <a:t>19,2%</a:t>
                    </a:r>
                    <a:endParaRPr lang="ru-RU" b="1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ОбработкаДП!$A$53:$A$55</c:f>
              <c:strCache>
                <c:ptCount val="3"/>
                <c:pt idx="0">
                  <c:v>Очень высокий</c:v>
                </c:pt>
                <c:pt idx="1">
                  <c:v>Высокий</c:v>
                </c:pt>
                <c:pt idx="2">
                  <c:v>Средний</c:v>
                </c:pt>
              </c:strCache>
            </c:strRef>
          </c:cat>
          <c:val>
            <c:numRef>
              <c:f>ОбработкаДП!$C$53:$C$55</c:f>
              <c:numCache>
                <c:formatCode>0.0%</c:formatCode>
                <c:ptCount val="3"/>
                <c:pt idx="0">
                  <c:v>0.38461538461538464</c:v>
                </c:pt>
                <c:pt idx="1">
                  <c:v>0.42307692307692307</c:v>
                </c:pt>
                <c:pt idx="2">
                  <c:v>0.19230769230769232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85AEB-D572-4661-B11F-4F7E3DB18770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9F969-734A-4CAD-A24D-687576DE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2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9F969-734A-4CAD-A24D-687576DED4E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1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9F969-734A-4CAD-A24D-687576DED4E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5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417C-BF2B-4544-B0A9-09CC7EC5537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E341-B4D2-4760-A247-801D51083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417C-BF2B-4544-B0A9-09CC7EC5537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E341-B4D2-4760-A247-801D51083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6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417C-BF2B-4544-B0A9-09CC7EC5537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E341-B4D2-4760-A247-801D51083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6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417C-BF2B-4544-B0A9-09CC7EC5537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E341-B4D2-4760-A247-801D51083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82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417C-BF2B-4544-B0A9-09CC7EC5537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E341-B4D2-4760-A247-801D51083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8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417C-BF2B-4544-B0A9-09CC7EC5537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E341-B4D2-4760-A247-801D51083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7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417C-BF2B-4544-B0A9-09CC7EC5537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E341-B4D2-4760-A247-801D51083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3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417C-BF2B-4544-B0A9-09CC7EC5537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E341-B4D2-4760-A247-801D51083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01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417C-BF2B-4544-B0A9-09CC7EC5537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E341-B4D2-4760-A247-801D51083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2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417C-BF2B-4544-B0A9-09CC7EC5537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E341-B4D2-4760-A247-801D51083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5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417C-BF2B-4544-B0A9-09CC7EC5537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E341-B4D2-4760-A247-801D51083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7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C417C-BF2B-4544-B0A9-09CC7EC5537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DE341-B4D2-4760-A247-801D51083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61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87116" y="3817912"/>
            <a:ext cx="1140668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78463" y="3817912"/>
            <a:ext cx="1677913" cy="43886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78463" y="3356992"/>
            <a:ext cx="2181969" cy="46092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78463" y="2871786"/>
            <a:ext cx="2758033" cy="48520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6138863"/>
            <a:ext cx="9169399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2" y="5705476"/>
            <a:ext cx="9169399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2702" y="2855851"/>
            <a:ext cx="38491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entury Gothic" pitchFamily="34" charset="0"/>
                <a:cs typeface="Calibri Light" pitchFamily="34" charset="0"/>
              </a:rPr>
              <a:t>НЕФТЕДОБЫЧА.</a:t>
            </a:r>
          </a:p>
          <a:p>
            <a:r>
              <a:rPr lang="ru-RU" sz="2800" b="1" dirty="0" smtClean="0">
                <a:latin typeface="Century Gothic" pitchFamily="34" charset="0"/>
                <a:cs typeface="Calibri Light" pitchFamily="34" charset="0"/>
              </a:rPr>
              <a:t>НЕФТЕПЕРЕРАБОТКА.</a:t>
            </a:r>
          </a:p>
          <a:p>
            <a:r>
              <a:rPr lang="ru-RU" sz="2800" b="1" dirty="0" smtClean="0">
                <a:latin typeface="Century Gothic" pitchFamily="34" charset="0"/>
                <a:cs typeface="Calibri Light" pitchFamily="34" charset="0"/>
              </a:rPr>
              <a:t>ХИМИЯ.</a:t>
            </a:r>
            <a:endParaRPr lang="ru-RU" sz="2800" b="1" dirty="0">
              <a:latin typeface="Century Gothic" pitchFamily="34" charset="0"/>
              <a:cs typeface="Calibri Ligh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7319" y="2871785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entury Gothic" pitchFamily="34" charset="0"/>
                <a:cs typeface="Calibri Light" pitchFamily="34" charset="0"/>
              </a:rPr>
              <a:t>22-24 ОКТЯБРЯ</a:t>
            </a:r>
          </a:p>
          <a:p>
            <a:r>
              <a:rPr lang="ru-RU" sz="2800" b="1" dirty="0" smtClean="0">
                <a:latin typeface="Century Gothic" pitchFamily="34" charset="0"/>
                <a:cs typeface="Calibri Light" pitchFamily="34" charset="0"/>
              </a:rPr>
              <a:t>2019 ГОДА</a:t>
            </a:r>
          </a:p>
          <a:p>
            <a:r>
              <a:rPr lang="ru-RU" sz="2800" b="1" dirty="0" smtClean="0">
                <a:latin typeface="Century Gothic" pitchFamily="34" charset="0"/>
                <a:cs typeface="Calibri Light" pitchFamily="34" charset="0"/>
              </a:rPr>
              <a:t>САМАРА</a:t>
            </a:r>
            <a:endParaRPr lang="ru-RU" sz="2800" b="1" dirty="0">
              <a:latin typeface="Century Gothic" pitchFamily="34" charset="0"/>
              <a:cs typeface="Calibri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6508" y="3834580"/>
            <a:ext cx="12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Century Gothic" pitchFamily="34" charset="0"/>
                <a:cs typeface="Calibri Light" pitchFamily="34" charset="0"/>
              </a:rPr>
              <a:t>ВСЕ ВОЗМОЖНОСТИ</a:t>
            </a:r>
          </a:p>
          <a:p>
            <a:r>
              <a:rPr lang="ru-RU" sz="800" b="1" dirty="0" smtClean="0">
                <a:latin typeface="Century Gothic" pitchFamily="34" charset="0"/>
                <a:cs typeface="Calibri Light" pitchFamily="34" charset="0"/>
              </a:rPr>
              <a:t>ОТРАСЛИ</a:t>
            </a:r>
            <a:endParaRPr lang="ru-RU" sz="800" b="1" dirty="0">
              <a:latin typeface="Century Gothic" pitchFamily="34" charset="0"/>
              <a:cs typeface="Calibri Light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1570"/>
            <a:ext cx="32734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81363" y="4974065"/>
            <a:ext cx="275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entury Gothic" pitchFamily="34" charset="0"/>
                <a:cs typeface="Calibri Light" pitchFamily="34" charset="0"/>
              </a:rPr>
              <a:t>САМАРА, УЛ. МИЧУРИНА 23А</a:t>
            </a:r>
          </a:p>
          <a:p>
            <a:pPr algn="ctr"/>
            <a:r>
              <a:rPr lang="ru-RU" sz="1200" dirty="0" smtClean="0">
                <a:latin typeface="Century Gothic" pitchFamily="34" charset="0"/>
                <a:cs typeface="Calibri Light" pitchFamily="34" charset="0"/>
              </a:rPr>
              <a:t>8 846 207 11 45</a:t>
            </a:r>
          </a:p>
          <a:p>
            <a:pPr algn="ctr"/>
            <a:r>
              <a:rPr lang="en-US" sz="1200" dirty="0" smtClean="0">
                <a:latin typeface="Century Gothic" pitchFamily="34" charset="0"/>
                <a:cs typeface="Calibri Light" pitchFamily="34" charset="0"/>
              </a:rPr>
              <a:t>EXPO-VOLGA.RU</a:t>
            </a:r>
            <a:endParaRPr lang="ru-RU" sz="1200" dirty="0">
              <a:latin typeface="Century Gothic" pitchFamily="34" charset="0"/>
              <a:cs typeface="Calibri Light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696" cy="287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63" y="5051352"/>
            <a:ext cx="2523938" cy="5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7"/>
            <a:ext cx="9169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649"/>
            <a:ext cx="91694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705475"/>
            <a:ext cx="91694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3" y="6138862"/>
            <a:ext cx="9169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141415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9933"/>
                </a:solidFill>
                <a:latin typeface="Century Gothic" pitchFamily="34" charset="0"/>
              </a:rPr>
              <a:t>2020 год</a:t>
            </a:r>
            <a:endParaRPr lang="ru-RU" dirty="0">
              <a:solidFill>
                <a:srgbClr val="FF9933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0812" y="1556792"/>
            <a:ext cx="750237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Century Gothic" pitchFamily="34" charset="0"/>
              </a:rPr>
              <a:t>ПРИГЛАШАЕМ ВАС ПРИНЯТЬ УЧАСТИЕ В </a:t>
            </a:r>
            <a:endParaRPr lang="en-US" sz="2400" b="1" dirty="0" smtClean="0">
              <a:latin typeface="Century Gothic" pitchFamily="34" charset="0"/>
            </a:endParaRPr>
          </a:p>
          <a:p>
            <a:pPr algn="ctr"/>
            <a:r>
              <a:rPr lang="en-US" sz="2400" b="1" dirty="0" smtClean="0">
                <a:latin typeface="Century Gothic" pitchFamily="34" charset="0"/>
              </a:rPr>
              <a:t>XIV </a:t>
            </a:r>
            <a:r>
              <a:rPr lang="ru-RU" sz="2400" b="1" dirty="0" smtClean="0">
                <a:latin typeface="Century Gothic" pitchFamily="34" charset="0"/>
              </a:rPr>
              <a:t>СПЕЦИАЛИЗИРОВАННОЙ ВЫСТАВКЕ</a:t>
            </a:r>
          </a:p>
          <a:p>
            <a:pPr algn="ctr"/>
            <a:r>
              <a:rPr lang="ru-RU" sz="2400" b="1" dirty="0" smtClean="0">
                <a:latin typeface="Century Gothic" pitchFamily="34" charset="0"/>
              </a:rPr>
              <a:t>«НЕФТЕДОБЫЧА. НЕФТЕПЕРЕРАБОТКА. ХИМИЯ»,</a:t>
            </a:r>
          </a:p>
          <a:p>
            <a:pPr algn="ctr"/>
            <a:r>
              <a:rPr lang="ru-RU" sz="2400" b="1" dirty="0" smtClean="0">
                <a:latin typeface="Century Gothic" pitchFamily="34" charset="0"/>
              </a:rPr>
              <a:t>КОТОРАЯ СОСТОИТСЯ В ПЕРИОД </a:t>
            </a:r>
          </a:p>
          <a:p>
            <a:pPr algn="ctr"/>
            <a:r>
              <a:rPr lang="ru-RU" sz="2400" b="1" dirty="0" smtClean="0">
                <a:latin typeface="Century Gothic" pitchFamily="34" charset="0"/>
              </a:rPr>
              <a:t>С 20 ПО 22  ОКТЯБРЯ 2020 ГОДА </a:t>
            </a:r>
          </a:p>
          <a:p>
            <a:pPr algn="ctr"/>
            <a:r>
              <a:rPr lang="ru-RU" sz="2400" b="1" dirty="0" smtClean="0">
                <a:latin typeface="Century Gothic" pitchFamily="34" charset="0"/>
              </a:rPr>
              <a:t>В ВЫСТАВОЧНОМ КОМПЛЕКСЕ «ЭКСПО-ВОЛГА»</a:t>
            </a:r>
          </a:p>
          <a:p>
            <a:pPr algn="ctr"/>
            <a:r>
              <a:rPr lang="ru-RU" sz="2400" b="1" dirty="0" smtClean="0">
                <a:latin typeface="Century Gothic" pitchFamily="34" charset="0"/>
              </a:rPr>
              <a:t>САМАРА</a:t>
            </a:r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261" y="4535924"/>
            <a:ext cx="33586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ЗАЯВИТЬ ОБ УЧАСТИИ:</a:t>
            </a:r>
          </a:p>
          <a:p>
            <a:r>
              <a:rPr lang="ru-RU" sz="1400" dirty="0" smtClean="0">
                <a:latin typeface="Century Gothic" pitchFamily="34" charset="0"/>
              </a:rPr>
              <a:t>ПО ТЕЛ. 8 846 207 11 45</a:t>
            </a:r>
          </a:p>
          <a:p>
            <a:r>
              <a:rPr lang="ru-RU" sz="1400" dirty="0" smtClean="0">
                <a:latin typeface="Century Gothic" pitchFamily="34" charset="0"/>
              </a:rPr>
              <a:t>НА САЙТЕ </a:t>
            </a:r>
            <a:r>
              <a:rPr lang="en-US" sz="1400" dirty="0" smtClean="0">
                <a:latin typeface="Century Gothic" pitchFamily="34" charset="0"/>
              </a:rPr>
              <a:t>GASOIL-EXPO.RU</a:t>
            </a:r>
            <a:endParaRPr lang="ru-RU" sz="1400" dirty="0" smtClean="0">
              <a:latin typeface="Century Gothic" pitchFamily="34" charset="0"/>
            </a:endParaRPr>
          </a:p>
          <a:p>
            <a:r>
              <a:rPr lang="en-US" sz="1400" dirty="0" smtClean="0">
                <a:latin typeface="Century Gothic" pitchFamily="34" charset="0"/>
              </a:rPr>
              <a:t>E-MAIL  IT-OIL.GAS@EXPO-VOLGA.RU</a:t>
            </a:r>
          </a:p>
          <a:p>
            <a:endParaRPr lang="ru-RU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9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7"/>
            <a:ext cx="9169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649"/>
            <a:ext cx="91694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705475"/>
            <a:ext cx="91694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3" y="6138862"/>
            <a:ext cx="9169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98245"/>
            <a:ext cx="3312368" cy="221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405101"/>
            <a:ext cx="3312368" cy="219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42" y="1236544"/>
            <a:ext cx="3313900" cy="22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84700" y="1340768"/>
            <a:ext cx="3403352" cy="1878876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chemeClr val="tx1"/>
                </a:solidFill>
                <a:latin typeface="Century Gothic" pitchFamily="34" charset="0"/>
                <a:ea typeface="Calibri"/>
                <a:cs typeface="Times New Roman"/>
              </a:rPr>
              <a:t>22 октября 2019 года </a:t>
            </a:r>
            <a:r>
              <a:rPr lang="ru-RU" sz="1400" dirty="0" smtClean="0">
                <a:solidFill>
                  <a:schemeClr val="tx1"/>
                </a:solidFill>
                <a:latin typeface="Century Gothic" pitchFamily="34" charset="0"/>
                <a:ea typeface="Calibri"/>
                <a:cs typeface="Times New Roman"/>
              </a:rPr>
              <a:t>на территории ВК «Экспо-Волга</a:t>
            </a:r>
            <a:r>
              <a:rPr lang="ru-RU" sz="1400" dirty="0">
                <a:solidFill>
                  <a:schemeClr val="tx1"/>
                </a:solidFill>
                <a:latin typeface="Century Gothic" pitchFamily="34" charset="0"/>
                <a:ea typeface="Calibri"/>
                <a:cs typeface="Times New Roman"/>
              </a:rPr>
              <a:t>» в тринадцатый раз открыла свои двери специализированная  выставка-форум «Нефтедобыча. Нефтепереработка. Химия»</a:t>
            </a:r>
            <a:endParaRPr lang="ru-RU" sz="1050" dirty="0">
              <a:solidFill>
                <a:schemeClr val="tx1"/>
              </a:solidFill>
              <a:latin typeface="Century Gothic" pitchFamily="34" charset="0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1415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9933"/>
                </a:solidFill>
                <a:latin typeface="Century Gothic" pitchFamily="34" charset="0"/>
              </a:rPr>
              <a:t>О ВЫСТАВКЕ</a:t>
            </a:r>
            <a:endParaRPr lang="ru-RU" dirty="0">
              <a:solidFill>
                <a:srgbClr val="FF99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9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356" y="1119036"/>
            <a:ext cx="8507288" cy="201622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Century Gothic" pitchFamily="34" charset="0"/>
              </a:rPr>
              <a:t>На площадке выставки </a:t>
            </a:r>
            <a:r>
              <a:rPr lang="ru-RU" dirty="0" smtClean="0">
                <a:latin typeface="Century Gothic" pitchFamily="34" charset="0"/>
              </a:rPr>
              <a:t>собрались </a:t>
            </a:r>
            <a:r>
              <a:rPr lang="ru-RU" dirty="0">
                <a:latin typeface="Century Gothic" pitchFamily="34" charset="0"/>
              </a:rPr>
              <a:t>компании нефтегазового кластера по переработке, разведке, добыче, транспортировке, хранению нефти и газа, автоматизации и КИП, а также разработчики и дистрибьюторы цифровых технологий. </a:t>
            </a:r>
          </a:p>
          <a:p>
            <a:pPr marL="0" indent="0" algn="just">
              <a:buNone/>
            </a:pPr>
            <a:r>
              <a:rPr lang="ru-RU" dirty="0">
                <a:latin typeface="Century Gothic" pitchFamily="34" charset="0"/>
              </a:rPr>
              <a:t>Ключевыми участники выставки стали лидеры нефтяной отрасли Самарской области: АО «</a:t>
            </a:r>
            <a:r>
              <a:rPr lang="ru-RU" dirty="0" err="1">
                <a:latin typeface="Century Gothic" pitchFamily="34" charset="0"/>
              </a:rPr>
              <a:t>Транснефть</a:t>
            </a:r>
            <a:r>
              <a:rPr lang="ru-RU" dirty="0">
                <a:latin typeface="Century Gothic" pitchFamily="34" charset="0"/>
              </a:rPr>
              <a:t> - </a:t>
            </a:r>
            <a:r>
              <a:rPr lang="ru-RU" dirty="0" err="1">
                <a:latin typeface="Century Gothic" pitchFamily="34" charset="0"/>
              </a:rPr>
              <a:t>Приволга</a:t>
            </a:r>
            <a:r>
              <a:rPr lang="ru-RU" dirty="0">
                <a:latin typeface="Century Gothic" pitchFamily="34" charset="0"/>
              </a:rPr>
              <a:t>» и  ООО «РИТЭК».</a:t>
            </a:r>
          </a:p>
          <a:p>
            <a:pPr marL="0" indent="0" algn="just">
              <a:buNone/>
            </a:pPr>
            <a:endParaRPr lang="ru-RU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7"/>
            <a:ext cx="9169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649"/>
            <a:ext cx="91694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705475"/>
            <a:ext cx="91694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3" y="6138862"/>
            <a:ext cx="9169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01954"/>
            <a:ext cx="3940150" cy="266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55985"/>
            <a:ext cx="3744416" cy="255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41415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9933"/>
                </a:solidFill>
                <a:latin typeface="Century Gothic" pitchFamily="34" charset="0"/>
              </a:rPr>
              <a:t>УЧАСТНИКИ</a:t>
            </a:r>
            <a:endParaRPr lang="ru-RU" dirty="0">
              <a:solidFill>
                <a:srgbClr val="FF99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0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356" y="1124766"/>
            <a:ext cx="8502116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Century Gothic" pitchFamily="34" charset="0"/>
              </a:rPr>
              <a:t>Свою продукцию представили такие компании, как : ТОО «Энергетическая </a:t>
            </a:r>
            <a:r>
              <a:rPr lang="ru-RU" sz="1800" dirty="0" smtClean="0">
                <a:latin typeface="Century Gothic" pitchFamily="34" charset="0"/>
              </a:rPr>
              <a:t>компания», </a:t>
            </a:r>
            <a:r>
              <a:rPr lang="ru-RU" sz="1800" dirty="0">
                <a:latin typeface="Century Gothic" pitchFamily="34" charset="0"/>
              </a:rPr>
              <a:t>ЗАО «Альбатрос», АО «</a:t>
            </a:r>
            <a:r>
              <a:rPr lang="ru-RU" sz="1800" dirty="0" err="1">
                <a:latin typeface="Century Gothic" pitchFamily="34" charset="0"/>
              </a:rPr>
              <a:t>Ашасветотехника</a:t>
            </a:r>
            <a:r>
              <a:rPr lang="ru-RU" sz="1800" dirty="0">
                <a:latin typeface="Century Gothic" pitchFamily="34" charset="0"/>
              </a:rPr>
              <a:t>», ООО «УК «</a:t>
            </a:r>
            <a:r>
              <a:rPr lang="ru-RU" sz="1800" dirty="0" err="1">
                <a:latin typeface="Century Gothic" pitchFamily="34" charset="0"/>
              </a:rPr>
              <a:t>Шешмаойл</a:t>
            </a:r>
            <a:r>
              <a:rPr lang="ru-RU" sz="1800" dirty="0">
                <a:latin typeface="Century Gothic" pitchFamily="34" charset="0"/>
              </a:rPr>
              <a:t>», ООО «ЗАВОД ГОРЭЛТЕХ», ООО «</a:t>
            </a:r>
            <a:r>
              <a:rPr lang="ru-RU" sz="1800" dirty="0" err="1">
                <a:latin typeface="Century Gothic" pitchFamily="34" charset="0"/>
              </a:rPr>
              <a:t>Инбис</a:t>
            </a:r>
            <a:r>
              <a:rPr lang="ru-RU" sz="1800" dirty="0">
                <a:latin typeface="Century Gothic" pitchFamily="34" charset="0"/>
              </a:rPr>
              <a:t>+», ООО ПНФ «ЛГ Автоматика», ООО «НПО </a:t>
            </a:r>
            <a:r>
              <a:rPr lang="ru-RU" sz="1800" dirty="0" err="1">
                <a:latin typeface="Century Gothic" pitchFamily="34" charset="0"/>
              </a:rPr>
              <a:t>Ризур</a:t>
            </a:r>
            <a:r>
              <a:rPr lang="ru-RU" sz="1800" dirty="0">
                <a:latin typeface="Century Gothic" pitchFamily="34" charset="0"/>
              </a:rPr>
              <a:t>» и многие другие. </a:t>
            </a:r>
          </a:p>
          <a:p>
            <a:pPr marL="0" indent="0" algn="just">
              <a:buNone/>
            </a:pPr>
            <a:endParaRPr lang="ru-RU" sz="1800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7"/>
            <a:ext cx="9169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649"/>
            <a:ext cx="91694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705475"/>
            <a:ext cx="91694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3" y="6138862"/>
            <a:ext cx="9169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84311"/>
            <a:ext cx="3528392" cy="229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79" y="2484311"/>
            <a:ext cx="3515691" cy="229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782145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entury Gothic" pitchFamily="34" charset="0"/>
                <a:cs typeface="Times New Roman" pitchFamily="18" charset="0"/>
              </a:rPr>
              <a:t>Всего выставка насчитывала около полусотни компаний–участников, каждая из которых представляла уникальную продукцию и технологии.</a:t>
            </a:r>
          </a:p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1415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9933"/>
                </a:solidFill>
                <a:latin typeface="Century Gothic" pitchFamily="34" charset="0"/>
              </a:rPr>
              <a:t>УЧАСТНИКИ</a:t>
            </a:r>
            <a:endParaRPr lang="ru-RU" dirty="0">
              <a:solidFill>
                <a:srgbClr val="FF99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19036"/>
            <a:ext cx="4584700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Century Gothic" pitchFamily="34" charset="0"/>
              </a:rPr>
              <a:t>По итогам выставки «Нефтедобыча. Нефтепереработка. Химия» 2019 у </a:t>
            </a:r>
            <a:r>
              <a:rPr lang="ru-RU" sz="1800" b="1" dirty="0">
                <a:latin typeface="Century Gothic" pitchFamily="34" charset="0"/>
              </a:rPr>
              <a:t>64,7% </a:t>
            </a:r>
            <a:r>
              <a:rPr lang="ru-RU" sz="1800" dirty="0">
                <a:latin typeface="Century Gothic" pitchFamily="34" charset="0"/>
              </a:rPr>
              <a:t>компаний оправдались ожидания от выставки. </a:t>
            </a:r>
          </a:p>
          <a:p>
            <a:pPr marL="0" indent="0">
              <a:buNone/>
            </a:pPr>
            <a:r>
              <a:rPr lang="ru-RU" sz="1800" dirty="0">
                <a:latin typeface="Century Gothic" pitchFamily="34" charset="0"/>
              </a:rPr>
              <a:t>Практически все участники отметили высокое качество посетителя, отсутствие нецелевой аудитории, а </a:t>
            </a:r>
            <a:r>
              <a:rPr lang="ru-RU" sz="1800" b="1" dirty="0">
                <a:latin typeface="Century Gothic" pitchFamily="34" charset="0"/>
              </a:rPr>
              <a:t>68,4% </a:t>
            </a:r>
            <a:r>
              <a:rPr lang="ru-RU" sz="1800" dirty="0">
                <a:latin typeface="Century Gothic" pitchFamily="34" charset="0"/>
              </a:rPr>
              <a:t>участников остались довольны работой с целевой аудиторией.</a:t>
            </a:r>
          </a:p>
          <a:p>
            <a:pPr marL="0" indent="0">
              <a:buNone/>
            </a:pPr>
            <a:endParaRPr lang="ru-RU" sz="1800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7"/>
            <a:ext cx="9169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649"/>
            <a:ext cx="91694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705475"/>
            <a:ext cx="91694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3" y="6138862"/>
            <a:ext cx="9169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" y="3703315"/>
            <a:ext cx="88331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itchFamily="34" charset="0"/>
                <a:cs typeface="Times New Roman" pitchFamily="18" charset="0"/>
              </a:rPr>
              <a:t>84,5 % </a:t>
            </a:r>
            <a:r>
              <a:rPr lang="ru-RU" dirty="0">
                <a:latin typeface="Century Gothic" pitchFamily="34" charset="0"/>
                <a:cs typeface="Times New Roman" pitchFamily="18" charset="0"/>
              </a:rPr>
              <a:t>опрошенных посетителей сказали, что обязательно порекомендуют выставку своим коллегам и друзьям. </a:t>
            </a:r>
          </a:p>
          <a:p>
            <a:r>
              <a:rPr lang="ru-RU" b="1" dirty="0">
                <a:latin typeface="Century Gothic" pitchFamily="34" charset="0"/>
                <a:cs typeface="Times New Roman" pitchFamily="18" charset="0"/>
              </a:rPr>
              <a:t>63,1% </a:t>
            </a:r>
            <a:r>
              <a:rPr lang="ru-RU" dirty="0">
                <a:latin typeface="Century Gothic" pitchFamily="34" charset="0"/>
                <a:cs typeface="Times New Roman" pitchFamily="18" charset="0"/>
              </a:rPr>
              <a:t>экспонентов гарантированно планируют участие в выставке на следующий год. </a:t>
            </a:r>
          </a:p>
          <a:p>
            <a:r>
              <a:rPr lang="ru-RU" dirty="0">
                <a:latin typeface="Century Gothic" pitchFamily="34" charset="0"/>
                <a:cs typeface="Times New Roman" pitchFamily="18" charset="0"/>
              </a:rPr>
              <a:t>Общее количество посетителей выставки 2019 года составила  около </a:t>
            </a:r>
            <a:r>
              <a:rPr lang="ru-RU" b="1" dirty="0">
                <a:latin typeface="Century Gothic" pitchFamily="34" charset="0"/>
                <a:cs typeface="Times New Roman" pitchFamily="18" charset="0"/>
              </a:rPr>
              <a:t>1200</a:t>
            </a:r>
            <a:r>
              <a:rPr lang="ru-RU" dirty="0">
                <a:latin typeface="Century Gothic" pitchFamily="34" charset="0"/>
                <a:cs typeface="Times New Roman" pitchFamily="18" charset="0"/>
              </a:rPr>
              <a:t> человек.</a:t>
            </a:r>
          </a:p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1415"/>
            <a:ext cx="316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9933"/>
                </a:solidFill>
                <a:latin typeface="Century Gothic" pitchFamily="34" charset="0"/>
              </a:rPr>
              <a:t>МАРКЕТИНГОВЫЕ ДАННЫЕ</a:t>
            </a:r>
            <a:endParaRPr lang="ru-RU" dirty="0">
              <a:solidFill>
                <a:srgbClr val="FF9933"/>
              </a:solidFill>
              <a:latin typeface="Century Gothic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583643341"/>
              </p:ext>
            </p:extLst>
          </p:nvPr>
        </p:nvGraphicFramePr>
        <p:xfrm>
          <a:off x="4435636" y="1196752"/>
          <a:ext cx="460086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266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4597"/>
            <a:ext cx="3401888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Century Gothic" pitchFamily="34" charset="0"/>
              </a:rPr>
              <a:t>Уровень организации деловой программы выставки-форума был высоко оценен посетителями и не получил ни одной негативной оценки.</a:t>
            </a:r>
          </a:p>
          <a:p>
            <a:pPr marL="0" indent="0">
              <a:buNone/>
            </a:pPr>
            <a:endParaRPr lang="ru-RU" sz="1600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7"/>
            <a:ext cx="9169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649"/>
            <a:ext cx="91694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705475"/>
            <a:ext cx="91694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3" y="6138862"/>
            <a:ext cx="9169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03" y="2351960"/>
            <a:ext cx="871296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u="sng" dirty="0">
                <a:latin typeface="Century Gothic" pitchFamily="34" charset="0"/>
                <a:cs typeface="Times New Roman" pitchFamily="18" charset="0"/>
              </a:rPr>
              <a:t>Деловая программа выставки была наполнена круглыми столами:</a:t>
            </a:r>
          </a:p>
          <a:p>
            <a:pPr algn="just"/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«Обсуждение актуальных вопросов АО «</a:t>
            </a:r>
            <a:r>
              <a:rPr lang="ru-RU" sz="1600" dirty="0" err="1">
                <a:latin typeface="Century Gothic" pitchFamily="34" charset="0"/>
                <a:cs typeface="Times New Roman" pitchFamily="18" charset="0"/>
              </a:rPr>
              <a:t>Самаранефтегаз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» с участием машиностроительных предприятий Самарской области»</a:t>
            </a:r>
          </a:p>
          <a:p>
            <a:pPr algn="just"/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«Зеленые технологии в </a:t>
            </a:r>
            <a:r>
              <a:rPr lang="ru-RU" sz="1600" dirty="0" err="1">
                <a:latin typeface="Century Gothic" pitchFamily="34" charset="0"/>
                <a:cs typeface="Times New Roman" pitchFamily="18" charset="0"/>
              </a:rPr>
              <a:t>газохимии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 и нефтехимии»</a:t>
            </a:r>
          </a:p>
          <a:p>
            <a:pPr algn="just"/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«Особенности разработки нефтяных месторождений с </a:t>
            </a:r>
            <a:r>
              <a:rPr lang="ru-RU" sz="1600" dirty="0" err="1">
                <a:latin typeface="Century Gothic" pitchFamily="34" charset="0"/>
                <a:cs typeface="Times New Roman" pitchFamily="18" charset="0"/>
              </a:rPr>
              <a:t>трудноизвлекаемыми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 запасами»</a:t>
            </a:r>
          </a:p>
          <a:p>
            <a:pPr algn="just"/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«Современные технологии подготовки кадров и повышения квалификации специалистов нефтегазового производства»</a:t>
            </a:r>
          </a:p>
          <a:p>
            <a:pPr algn="just"/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«ХОС и нежелательные </a:t>
            </a:r>
            <a:r>
              <a:rPr lang="ru-RU" sz="1600" dirty="0" err="1">
                <a:latin typeface="Century Gothic" pitchFamily="34" charset="0"/>
                <a:cs typeface="Times New Roman" pitchFamily="18" charset="0"/>
              </a:rPr>
              <a:t>технологенные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примеси 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и актуальные вопросы очистки от сероводорода и </a:t>
            </a:r>
            <a:r>
              <a:rPr lang="ru-RU" sz="1600" dirty="0" err="1">
                <a:latin typeface="Century Gothic" pitchFamily="34" charset="0"/>
                <a:cs typeface="Times New Roman" pitchFamily="18" charset="0"/>
              </a:rPr>
              <a:t>маркаптанов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 скважинной продукции»</a:t>
            </a:r>
          </a:p>
          <a:p>
            <a:pPr algn="just"/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«Публичное обсуждение </a:t>
            </a: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правоприменительных 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практик и соблюдения обязательных требований трудового законодательства и иных нормативных правовых актов, содержащих нормы трудового права»</a:t>
            </a:r>
          </a:p>
          <a:p>
            <a:pPr algn="just"/>
            <a:endParaRPr lang="ru-RU" sz="1600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1415"/>
            <a:ext cx="285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9933"/>
                </a:solidFill>
                <a:latin typeface="Century Gothic" pitchFamily="34" charset="0"/>
              </a:rPr>
              <a:t>ДЕЛОВАЯ ПРОГРАММА</a:t>
            </a:r>
            <a:endParaRPr lang="ru-RU" dirty="0">
              <a:solidFill>
                <a:srgbClr val="FF9933"/>
              </a:solidFill>
              <a:latin typeface="Century Gothic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25953158"/>
              </p:ext>
            </p:extLst>
          </p:nvPr>
        </p:nvGraphicFramePr>
        <p:xfrm>
          <a:off x="4403786" y="1119036"/>
          <a:ext cx="4128653" cy="130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0727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052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u="sng" dirty="0">
                <a:latin typeface="Century Gothic" pitchFamily="34" charset="0"/>
                <a:cs typeface="Times New Roman" pitchFamily="18" charset="0"/>
              </a:rPr>
              <a:t>Участники деловой программы провели презентации и семинары:</a:t>
            </a:r>
            <a:endParaRPr lang="ru-RU" sz="1600" dirty="0">
              <a:latin typeface="Century Gothic" pitchFamily="34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«Основы управления объектами технического обслуживания и ремонта»</a:t>
            </a:r>
          </a:p>
          <a:p>
            <a:pPr marL="0" indent="0" algn="just">
              <a:buNone/>
            </a:pP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«Особенности применения ультразвуковых сигнализаторов уровня жидкости в различных средах и технологических процессах»</a:t>
            </a:r>
          </a:p>
          <a:p>
            <a:pPr marL="0" indent="0" algn="just">
              <a:buNone/>
            </a:pP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«Программный комплекс «</a:t>
            </a:r>
            <a:r>
              <a:rPr lang="ru-RU" sz="1600" dirty="0" err="1">
                <a:latin typeface="Century Gothic" pitchFamily="34" charset="0"/>
                <a:cs typeface="Times New Roman" pitchFamily="18" charset="0"/>
              </a:rPr>
              <a:t>Оргнефтехим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-Про» – гидродинамический расчёт разветвленных и замкнутых трубопроводов в стационарной и нестационарной постановке»</a:t>
            </a:r>
          </a:p>
          <a:p>
            <a:pPr marL="0" indent="0" algn="just">
              <a:buNone/>
            </a:pP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«Виртуальные тренажеры для безопасности производства работ. Методология внедрения»</a:t>
            </a:r>
          </a:p>
          <a:p>
            <a:pPr marL="0" indent="0" algn="just">
              <a:buNone/>
            </a:pP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«Передовые технологии для снижения затрат на энергоресурсы»</a:t>
            </a:r>
          </a:p>
          <a:p>
            <a:pPr marL="0" indent="0" algn="just">
              <a:buNone/>
            </a:pP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«Добыча нефти. ИДН методом ГРП,ГРП на жидкости на </a:t>
            </a:r>
            <a:r>
              <a:rPr lang="ru-RU" sz="1600" dirty="0" err="1">
                <a:latin typeface="Century Gothic" pitchFamily="34" charset="0"/>
                <a:cs typeface="Times New Roman" pitchFamily="18" charset="0"/>
              </a:rPr>
              <a:t>бесполимерной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 основе»</a:t>
            </a:r>
          </a:p>
          <a:p>
            <a:pPr marL="0" indent="0" algn="just">
              <a:buNone/>
            </a:pP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«Технологии дистанционной идентификации </a:t>
            </a:r>
            <a:r>
              <a:rPr lang="en-US" sz="1600" dirty="0">
                <a:latin typeface="Century Gothic" pitchFamily="34" charset="0"/>
                <a:cs typeface="Times New Roman" pitchFamily="18" charset="0"/>
              </a:rPr>
              <a:t>RFID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. Обеспечение сохранности цепей поставок»</a:t>
            </a:r>
          </a:p>
          <a:p>
            <a:pPr marL="0" indent="0" algn="just">
              <a:buNone/>
            </a:pP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«Региональная геология: опыт и новейшие достижения»</a:t>
            </a:r>
          </a:p>
          <a:p>
            <a:pPr marL="0" indent="0" algn="just">
              <a:buNone/>
            </a:pP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«Результативный управленец: опережая время и конкурентов»</a:t>
            </a:r>
          </a:p>
          <a:p>
            <a:pPr marL="0" indent="0" algn="just">
              <a:buNone/>
            </a:pP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«Решения для обеспечения </a:t>
            </a:r>
            <a:r>
              <a:rPr lang="ru-RU" sz="1600" dirty="0" err="1">
                <a:latin typeface="Century Gothic" pitchFamily="34" charset="0"/>
                <a:cs typeface="Times New Roman" pitchFamily="18" charset="0"/>
              </a:rPr>
              <a:t>искробезопасности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, а также по Стандартам Функциональной Безопасности </a:t>
            </a:r>
            <a:r>
              <a:rPr lang="en-US" sz="1600" dirty="0">
                <a:latin typeface="Century Gothic" pitchFamily="34" charset="0"/>
                <a:cs typeface="Times New Roman" pitchFamily="18" charset="0"/>
              </a:rPr>
              <a:t>FSM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«Разработка нефтяных месторождений с </a:t>
            </a:r>
            <a:r>
              <a:rPr lang="ru-RU" sz="1600" dirty="0" err="1">
                <a:latin typeface="Century Gothic" pitchFamily="34" charset="0"/>
                <a:cs typeface="Times New Roman" pitchFamily="18" charset="0"/>
              </a:rPr>
              <a:t>трудноизвлекаемыми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 запасами»</a:t>
            </a:r>
          </a:p>
          <a:p>
            <a:pPr marL="0" indent="0" algn="just">
              <a:buNone/>
            </a:pPr>
            <a:endParaRPr lang="ru-RU" sz="1600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7"/>
            <a:ext cx="9169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649"/>
            <a:ext cx="91694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705475"/>
            <a:ext cx="91694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3" y="6138862"/>
            <a:ext cx="9169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41415"/>
            <a:ext cx="285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9933"/>
                </a:solidFill>
                <a:latin typeface="Century Gothic" pitchFamily="34" charset="0"/>
              </a:rPr>
              <a:t>ДЕЛОВАЯ ПРОГРАММА</a:t>
            </a:r>
            <a:endParaRPr lang="ru-RU" dirty="0">
              <a:solidFill>
                <a:srgbClr val="FF99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2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40" y="4296277"/>
            <a:ext cx="2463006" cy="156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4825"/>
            <a:ext cx="2403028" cy="164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91927"/>
            <a:ext cx="240302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4" y="2636911"/>
            <a:ext cx="2409784" cy="158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7" y="4115879"/>
            <a:ext cx="2383591" cy="158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5363"/>
            <a:ext cx="2371684" cy="158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54" y="1144072"/>
            <a:ext cx="2403028" cy="160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40" y="1165000"/>
            <a:ext cx="2463006" cy="164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40" y="2709550"/>
            <a:ext cx="2463006" cy="164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7"/>
            <a:ext cx="9169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649"/>
            <a:ext cx="91694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3" y="6138862"/>
            <a:ext cx="9169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705475"/>
            <a:ext cx="91694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141415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9933"/>
                </a:solidFill>
                <a:latin typeface="Century Gothic" pitchFamily="34" charset="0"/>
              </a:rPr>
              <a:t>ФОТОГРАФИИ </a:t>
            </a:r>
            <a:endParaRPr lang="ru-RU" dirty="0">
              <a:solidFill>
                <a:srgbClr val="FF99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0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7"/>
            <a:ext cx="9169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649"/>
            <a:ext cx="91694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705475"/>
            <a:ext cx="91694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3" y="6138862"/>
            <a:ext cx="9169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1937"/>
            <a:ext cx="193198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3"/>
          <p:cNvSpPr txBox="1"/>
          <p:nvPr/>
        </p:nvSpPr>
        <p:spPr>
          <a:xfrm>
            <a:off x="1553022" y="1941790"/>
            <a:ext cx="2012112" cy="10821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Министерство </a:t>
            </a:r>
            <a:endParaRPr lang="ru-RU" sz="14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промышленности </a:t>
            </a:r>
            <a:endParaRPr lang="ru-RU" sz="14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 торговли </a:t>
            </a:r>
            <a:endParaRPr lang="ru-RU" sz="14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Самарской области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2" y="3934866"/>
            <a:ext cx="274955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2165975"/>
            <a:ext cx="2987675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88" y="3356992"/>
            <a:ext cx="2052117" cy="205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5" y="3356992"/>
            <a:ext cx="2103437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362660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ОФИЦИАЛЬНАЯ ПОДДЕРЖКА: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672512"/>
            <a:ext cx="2568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НАУЧНАЯ ПОДДЕРЖКА: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1649402"/>
            <a:ext cx="2416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ИНФОРМАЦИОННЫЕ</a:t>
            </a:r>
          </a:p>
          <a:p>
            <a:r>
              <a:rPr lang="ru-RU" sz="1600" dirty="0" smtClean="0">
                <a:latin typeface="Century Gothic" pitchFamily="34" charset="0"/>
              </a:rPr>
              <a:t>ПАРТНЕРЫ ВЫСТАВКИ: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4141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9933"/>
                </a:solidFill>
                <a:latin typeface="Century Gothic" pitchFamily="34" charset="0"/>
              </a:rPr>
              <a:t>ПОДДЕРЖКА</a:t>
            </a:r>
            <a:endParaRPr lang="ru-RU" dirty="0">
              <a:solidFill>
                <a:srgbClr val="FF99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0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619</Words>
  <Application>Microsoft Office PowerPoint</Application>
  <PresentationFormat>Экран (4:3)</PresentationFormat>
  <Paragraphs>82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Паксялина Влада Александровна</dc:creator>
  <cp:lastModifiedBy>Паксялина Влада Александровна</cp:lastModifiedBy>
  <cp:revision>24</cp:revision>
  <dcterms:created xsi:type="dcterms:W3CDTF">2019-11-07T12:49:50Z</dcterms:created>
  <dcterms:modified xsi:type="dcterms:W3CDTF">2019-11-15T07:08:08Z</dcterms:modified>
</cp:coreProperties>
</file>